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6"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6" d="100"/>
          <a:sy n="66" d="100"/>
        </p:scale>
        <p:origin x="668"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nl-NL"/>
              <a:t>Klik om stijl te bewerken</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dirty="0"/>
              <a:t>12/7/2019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‹nr.›</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Vertical Text Placeholder 2"/>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dirty="0"/>
              <a:t>12/7/2019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‹nr.›</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nl-NL"/>
              <a:t>Klik om stijl te bewerken</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dirty="0"/>
              <a:t>12/7/2019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‹nr.›</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dirty="0"/>
              <a:t>12/7/2019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‹nr.›</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nl-NL"/>
              <a:t>Klik om stijl te bewerken</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7" name="Date Placeholder 6"/>
          <p:cNvSpPr>
            <a:spLocks noGrp="1"/>
          </p:cNvSpPr>
          <p:nvPr>
            <p:ph type="dt" sz="half" idx="10"/>
          </p:nvPr>
        </p:nvSpPr>
        <p:spPr/>
        <p:txBody>
          <a:bodyPr/>
          <a:lstStyle/>
          <a:p>
            <a:fld id="{1160EA64-D806-43AC-9DF2-F8C432F32B4C}" type="datetimeFigureOut">
              <a:rPr lang="en-US" dirty="0"/>
              <a:t>12/7/2019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‹nr.›</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dirty="0"/>
              <a:t>12/7/2019</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‹nr.›</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Content Placeholder 3"/>
          <p:cNvSpPr>
            <a:spLocks noGrp="1"/>
          </p:cNvSpPr>
          <p:nvPr>
            <p:ph sz="half" idx="2"/>
          </p:nvPr>
        </p:nvSpPr>
        <p:spPr>
          <a:xfrm>
            <a:off x="1583436" y="3143250"/>
            <a:ext cx="4270248" cy="2596776"/>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7" name="Date Placeholder 6"/>
          <p:cNvSpPr>
            <a:spLocks noGrp="1"/>
          </p:cNvSpPr>
          <p:nvPr>
            <p:ph type="dt" sz="half" idx="10"/>
          </p:nvPr>
        </p:nvSpPr>
        <p:spPr/>
        <p:txBody>
          <a:bodyPr/>
          <a:lstStyle/>
          <a:p>
            <a:fld id="{4F7D4976-E339-4826-83B7-FBD03F55ECF8}" type="datetimeFigureOut">
              <a:rPr lang="en-US" dirty="0"/>
              <a:t>12/7/2019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t>‹nr.›</a:t>
            </a:fld>
            <a:endParaRPr lang="en-US" dirty="0"/>
          </a:p>
        </p:txBody>
      </p:sp>
      <p:sp>
        <p:nvSpPr>
          <p:cNvPr id="10" name="Title 9"/>
          <p:cNvSpPr>
            <a:spLocks noGrp="1"/>
          </p:cNvSpPr>
          <p:nvPr>
            <p:ph type="title"/>
          </p:nvPr>
        </p:nvSpPr>
        <p:spPr/>
        <p:txBody>
          <a:bodyPr/>
          <a:lstStyle/>
          <a:p>
            <a:r>
              <a:rPr lang="nl-NL"/>
              <a:t>Klik om stijl te bewerken</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dirty="0"/>
              <a:t>12/7/2019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t>‹nr.›</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dirty="0"/>
              <a:t>12/7/2019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t>‹nr.›</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nl-NL"/>
              <a:t>Klik om stijl te bewerken</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9" name="Date Placeholder 8"/>
          <p:cNvSpPr>
            <a:spLocks noGrp="1"/>
          </p:cNvSpPr>
          <p:nvPr>
            <p:ph type="dt" sz="half" idx="10"/>
          </p:nvPr>
        </p:nvSpPr>
        <p:spPr/>
        <p:txBody>
          <a:bodyPr/>
          <a:lstStyle/>
          <a:p>
            <a:fld id="{D1BE4249-C0D0-4B06-8692-E8BB871AF643}" type="datetimeFigureOut">
              <a:rPr lang="en-US" dirty="0"/>
              <a:t>12/7/2019</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dirty="0"/>
              <a:t>‹nr.›</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nl-NL"/>
              <a:t>Klik om stijl te bewerken</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dirty="0"/>
              <a:t>12/7/2019</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‹nr.›</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nl-NL"/>
              <a:t>Klik om stijl te bewerken</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dirty="0"/>
              <a:t>12/7/2019</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‹nr.›</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40BC9C0-D382-4EBB-B9CA-1D8F56A56DA9}"/>
              </a:ext>
            </a:extLst>
          </p:cNvPr>
          <p:cNvSpPr>
            <a:spLocks noGrp="1"/>
          </p:cNvSpPr>
          <p:nvPr>
            <p:ph type="ctrTitle"/>
          </p:nvPr>
        </p:nvSpPr>
        <p:spPr/>
        <p:txBody>
          <a:bodyPr/>
          <a:lstStyle/>
          <a:p>
            <a:r>
              <a:rPr lang="nl-NL" dirty="0"/>
              <a:t>Beperkingen en stoornissen </a:t>
            </a:r>
          </a:p>
        </p:txBody>
      </p:sp>
      <p:sp>
        <p:nvSpPr>
          <p:cNvPr id="3" name="Ondertitel 2">
            <a:extLst>
              <a:ext uri="{FF2B5EF4-FFF2-40B4-BE49-F238E27FC236}">
                <a16:creationId xmlns:a16="http://schemas.microsoft.com/office/drawing/2014/main" id="{54C1395A-BA91-4CA4-AE0A-0DF920AEF6F3}"/>
              </a:ext>
            </a:extLst>
          </p:cNvPr>
          <p:cNvSpPr>
            <a:spLocks noGrp="1"/>
          </p:cNvSpPr>
          <p:nvPr>
            <p:ph type="subTitle" idx="1"/>
          </p:nvPr>
        </p:nvSpPr>
        <p:spPr/>
        <p:txBody>
          <a:bodyPr/>
          <a:lstStyle/>
          <a:p>
            <a:r>
              <a:rPr lang="nl-NL" dirty="0"/>
              <a:t>Les 4 </a:t>
            </a:r>
          </a:p>
        </p:txBody>
      </p:sp>
    </p:spTree>
    <p:extLst>
      <p:ext uri="{BB962C8B-B14F-4D97-AF65-F5344CB8AC3E}">
        <p14:creationId xmlns:p14="http://schemas.microsoft.com/office/powerpoint/2010/main" val="15231612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03CAFE1-41CC-429C-B65F-AFB194857137}"/>
              </a:ext>
            </a:extLst>
          </p:cNvPr>
          <p:cNvSpPr>
            <a:spLocks noGrp="1"/>
          </p:cNvSpPr>
          <p:nvPr>
            <p:ph type="title"/>
          </p:nvPr>
        </p:nvSpPr>
        <p:spPr>
          <a:xfrm>
            <a:off x="2231136" y="284085"/>
            <a:ext cx="7729728" cy="1188720"/>
          </a:xfrm>
        </p:spPr>
        <p:txBody>
          <a:bodyPr/>
          <a:lstStyle/>
          <a:p>
            <a:r>
              <a:rPr lang="nl-NL" dirty="0"/>
              <a:t>Opdracht </a:t>
            </a:r>
          </a:p>
        </p:txBody>
      </p:sp>
      <p:sp>
        <p:nvSpPr>
          <p:cNvPr id="3" name="Tijdelijke aanduiding voor inhoud 2">
            <a:extLst>
              <a:ext uri="{FF2B5EF4-FFF2-40B4-BE49-F238E27FC236}">
                <a16:creationId xmlns:a16="http://schemas.microsoft.com/office/drawing/2014/main" id="{ED1819A6-EED6-49C7-B9BA-06D3734BDF2E}"/>
              </a:ext>
            </a:extLst>
          </p:cNvPr>
          <p:cNvSpPr>
            <a:spLocks noGrp="1"/>
          </p:cNvSpPr>
          <p:nvPr>
            <p:ph idx="1"/>
          </p:nvPr>
        </p:nvSpPr>
        <p:spPr>
          <a:xfrm>
            <a:off x="596284" y="1615736"/>
            <a:ext cx="10999432" cy="4958179"/>
          </a:xfrm>
        </p:spPr>
        <p:txBody>
          <a:bodyPr>
            <a:normAutofit fontScale="92500" lnSpcReduction="20000"/>
          </a:bodyPr>
          <a:lstStyle/>
          <a:p>
            <a:endParaRPr lang="nl-NL" dirty="0"/>
          </a:p>
          <a:p>
            <a:pPr marL="0" indent="0" algn="ctr">
              <a:buNone/>
            </a:pPr>
            <a:r>
              <a:rPr lang="nl-NL" b="1" dirty="0"/>
              <a:t>Maak in groepjes een digitale informatiefolder over een zelf gekozen (bestaand) medicijn voor een bepaalde doelgroep</a:t>
            </a:r>
          </a:p>
          <a:p>
            <a:pPr marL="0" indent="0" algn="ctr">
              <a:buNone/>
            </a:pPr>
            <a:endParaRPr lang="nl-NL" b="1" dirty="0"/>
          </a:p>
          <a:p>
            <a:r>
              <a:rPr lang="nl-NL" dirty="0"/>
              <a:t>De doelgroep moet uit cliënten bestaan waar jullie later mee zullen gaan werken. Bijvoorbeeld mensen met een verstandelijke of lichamelijke beperking, psychiatrische patiënten, mensen in de gevangenis, asielzoekers, vrouwen in de vrouwenopvang, mensen die zwerven en ouderen.</a:t>
            </a:r>
          </a:p>
          <a:p>
            <a:endParaRPr lang="nl-NL" dirty="0"/>
          </a:p>
          <a:p>
            <a:pPr marL="0" indent="0">
              <a:buNone/>
            </a:pPr>
            <a:r>
              <a:rPr lang="nl-NL" b="1" dirty="0"/>
              <a:t>Let op:  </a:t>
            </a:r>
          </a:p>
          <a:p>
            <a:r>
              <a:rPr lang="nl-NL" dirty="0"/>
              <a:t>Benadruk het belang van het innemen van de juiste medicatie op de juiste tijd</a:t>
            </a:r>
          </a:p>
          <a:p>
            <a:r>
              <a:rPr lang="nl-NL" dirty="0"/>
              <a:t>Wees creatief.</a:t>
            </a:r>
          </a:p>
          <a:p>
            <a:r>
              <a:rPr lang="nl-NL" dirty="0"/>
              <a:t>Schrijf tips op voor de doelgroep, gebruik afbeeldingen enzovoort.</a:t>
            </a:r>
          </a:p>
          <a:p>
            <a:r>
              <a:rPr lang="nl-NL" dirty="0"/>
              <a:t>De folder moet te begrijpen zijn en geraadpleegd kunnen worden door de doelgroep.</a:t>
            </a:r>
          </a:p>
          <a:p>
            <a:endParaRPr lang="nl-NL" dirty="0"/>
          </a:p>
          <a:p>
            <a:pPr marL="0" indent="0">
              <a:buNone/>
            </a:pPr>
            <a:r>
              <a:rPr lang="nl-NL" b="1" dirty="0"/>
              <a:t>Als je klaar bent: </a:t>
            </a:r>
            <a:r>
              <a:rPr lang="nl-NL" dirty="0"/>
              <a:t>Angerenstein opdracht 7 en 13 Thema 11 Medicatie (boek: MZ2)</a:t>
            </a:r>
          </a:p>
        </p:txBody>
      </p:sp>
    </p:spTree>
    <p:extLst>
      <p:ext uri="{BB962C8B-B14F-4D97-AF65-F5344CB8AC3E}">
        <p14:creationId xmlns:p14="http://schemas.microsoft.com/office/powerpoint/2010/main" val="602544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CD7E1DC-D4A0-4777-8C4B-AB190A45305B}"/>
              </a:ext>
            </a:extLst>
          </p:cNvPr>
          <p:cNvSpPr>
            <a:spLocks noGrp="1"/>
          </p:cNvSpPr>
          <p:nvPr>
            <p:ph type="title"/>
          </p:nvPr>
        </p:nvSpPr>
        <p:spPr/>
        <p:txBody>
          <a:bodyPr/>
          <a:lstStyle/>
          <a:p>
            <a:r>
              <a:rPr lang="nl-NL" dirty="0"/>
              <a:t>Volgende week</a:t>
            </a:r>
          </a:p>
        </p:txBody>
      </p:sp>
      <p:sp>
        <p:nvSpPr>
          <p:cNvPr id="3" name="Tijdelijke aanduiding voor inhoud 2">
            <a:extLst>
              <a:ext uri="{FF2B5EF4-FFF2-40B4-BE49-F238E27FC236}">
                <a16:creationId xmlns:a16="http://schemas.microsoft.com/office/drawing/2014/main" id="{77A3DD0D-29E3-4D63-B195-60BE428331B8}"/>
              </a:ext>
            </a:extLst>
          </p:cNvPr>
          <p:cNvSpPr>
            <a:spLocks noGrp="1"/>
          </p:cNvSpPr>
          <p:nvPr>
            <p:ph idx="1"/>
          </p:nvPr>
        </p:nvSpPr>
        <p:spPr/>
        <p:txBody>
          <a:bodyPr/>
          <a:lstStyle/>
          <a:p>
            <a:endParaRPr lang="nl-NL" dirty="0"/>
          </a:p>
          <a:p>
            <a:r>
              <a:rPr lang="nl-NL" dirty="0"/>
              <a:t>Nabespreking opdrachten</a:t>
            </a:r>
          </a:p>
          <a:p>
            <a:endParaRPr lang="nl-NL" dirty="0"/>
          </a:p>
          <a:p>
            <a:r>
              <a:rPr lang="nl-NL" dirty="0"/>
              <a:t>Dana is er weer! </a:t>
            </a:r>
          </a:p>
          <a:p>
            <a:endParaRPr lang="nl-NL" dirty="0"/>
          </a:p>
          <a:p>
            <a:r>
              <a:rPr lang="nl-NL" dirty="0">
                <a:sym typeface="Wingdings" panose="05000000000000000000" pitchFamily="2" charset="2"/>
              </a:rPr>
              <a:t></a:t>
            </a:r>
            <a:endParaRPr lang="nl-NL" dirty="0"/>
          </a:p>
        </p:txBody>
      </p:sp>
    </p:spTree>
    <p:extLst>
      <p:ext uri="{BB962C8B-B14F-4D97-AF65-F5344CB8AC3E}">
        <p14:creationId xmlns:p14="http://schemas.microsoft.com/office/powerpoint/2010/main" val="19099448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85CCAD8-639A-4770-BC8D-AD6D94981D3F}"/>
              </a:ext>
            </a:extLst>
          </p:cNvPr>
          <p:cNvSpPr>
            <a:spLocks noGrp="1"/>
          </p:cNvSpPr>
          <p:nvPr>
            <p:ph type="title"/>
          </p:nvPr>
        </p:nvSpPr>
        <p:spPr>
          <a:xfrm>
            <a:off x="2231136" y="501588"/>
            <a:ext cx="7729728" cy="1188720"/>
          </a:xfrm>
        </p:spPr>
        <p:txBody>
          <a:bodyPr/>
          <a:lstStyle/>
          <a:p>
            <a:r>
              <a:rPr lang="nl-NL" dirty="0"/>
              <a:t>Terugblik vorige week</a:t>
            </a:r>
          </a:p>
        </p:txBody>
      </p:sp>
      <p:sp>
        <p:nvSpPr>
          <p:cNvPr id="3" name="Tijdelijke aanduiding voor inhoud 2">
            <a:extLst>
              <a:ext uri="{FF2B5EF4-FFF2-40B4-BE49-F238E27FC236}">
                <a16:creationId xmlns:a16="http://schemas.microsoft.com/office/drawing/2014/main" id="{E79A1023-93BE-406C-8B1A-3DE257550484}"/>
              </a:ext>
            </a:extLst>
          </p:cNvPr>
          <p:cNvSpPr>
            <a:spLocks noGrp="1"/>
          </p:cNvSpPr>
          <p:nvPr>
            <p:ph idx="1"/>
          </p:nvPr>
        </p:nvSpPr>
        <p:spPr>
          <a:xfrm>
            <a:off x="2231136" y="2459117"/>
            <a:ext cx="6628779" cy="3240348"/>
          </a:xfrm>
        </p:spPr>
        <p:txBody>
          <a:bodyPr>
            <a:normAutofit/>
          </a:bodyPr>
          <a:lstStyle/>
          <a:p>
            <a:r>
              <a:rPr lang="nl-NL" sz="2000" b="1" dirty="0"/>
              <a:t>Medicatie (werkstoffen/hulpstoffen)</a:t>
            </a:r>
          </a:p>
          <a:p>
            <a:endParaRPr lang="nl-NL" dirty="0"/>
          </a:p>
          <a:p>
            <a:r>
              <a:rPr lang="nl-NL" b="1" dirty="0"/>
              <a:t>Werking en functie medicatie</a:t>
            </a:r>
          </a:p>
          <a:p>
            <a:pPr marL="0" indent="0">
              <a:buNone/>
            </a:pPr>
            <a:r>
              <a:rPr lang="nl-NL" dirty="0"/>
              <a:t>Indeling naar werkingsmechanisme </a:t>
            </a:r>
          </a:p>
          <a:p>
            <a:pPr marL="0" indent="0">
              <a:buNone/>
            </a:pPr>
            <a:r>
              <a:rPr lang="nl-NL" dirty="0"/>
              <a:t>1 de werkzame stof vult de lichaamseigen stoffen aan</a:t>
            </a:r>
          </a:p>
          <a:p>
            <a:pPr marL="0" indent="0">
              <a:buNone/>
            </a:pPr>
            <a:r>
              <a:rPr lang="nl-NL" dirty="0"/>
              <a:t>2 de werkzame stof remt overproductie van lichaamseigen stoffen af</a:t>
            </a:r>
          </a:p>
          <a:p>
            <a:pPr marL="0" indent="0">
              <a:buNone/>
            </a:pPr>
            <a:r>
              <a:rPr lang="nl-NL" dirty="0"/>
              <a:t>3 een nieuwe stof die niet in het lichaam voorkomt</a:t>
            </a:r>
          </a:p>
          <a:p>
            <a:pPr marL="0" indent="0">
              <a:buNone/>
            </a:pPr>
            <a:endParaRPr lang="nl-NL" dirty="0"/>
          </a:p>
          <a:p>
            <a:pPr>
              <a:buFontTx/>
              <a:buChar char="-"/>
            </a:pPr>
            <a:endParaRPr lang="nl-NL" dirty="0"/>
          </a:p>
        </p:txBody>
      </p:sp>
    </p:spTree>
    <p:extLst>
      <p:ext uri="{BB962C8B-B14F-4D97-AF65-F5344CB8AC3E}">
        <p14:creationId xmlns:p14="http://schemas.microsoft.com/office/powerpoint/2010/main" val="33773224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FFF5277-1AAB-4D12-B190-641900CDED2B}"/>
              </a:ext>
            </a:extLst>
          </p:cNvPr>
          <p:cNvSpPr>
            <a:spLocks noGrp="1"/>
          </p:cNvSpPr>
          <p:nvPr>
            <p:ph type="title"/>
          </p:nvPr>
        </p:nvSpPr>
        <p:spPr/>
        <p:txBody>
          <a:bodyPr/>
          <a:lstStyle/>
          <a:p>
            <a:r>
              <a:rPr lang="nl-NL" dirty="0"/>
              <a:t>Indeling naar functie</a:t>
            </a:r>
          </a:p>
        </p:txBody>
      </p:sp>
      <p:sp>
        <p:nvSpPr>
          <p:cNvPr id="3" name="Tijdelijke aanduiding voor inhoud 2">
            <a:extLst>
              <a:ext uri="{FF2B5EF4-FFF2-40B4-BE49-F238E27FC236}">
                <a16:creationId xmlns:a16="http://schemas.microsoft.com/office/drawing/2014/main" id="{18F98429-5712-4CCD-94F6-BB6A535EF18C}"/>
              </a:ext>
            </a:extLst>
          </p:cNvPr>
          <p:cNvSpPr>
            <a:spLocks noGrp="1"/>
          </p:cNvSpPr>
          <p:nvPr>
            <p:ph idx="1"/>
          </p:nvPr>
        </p:nvSpPr>
        <p:spPr/>
        <p:txBody>
          <a:bodyPr/>
          <a:lstStyle/>
          <a:p>
            <a:pPr marL="0" indent="0">
              <a:buNone/>
            </a:pPr>
            <a:endParaRPr lang="nl-NL" b="1" dirty="0"/>
          </a:p>
          <a:p>
            <a:r>
              <a:rPr lang="nl-NL" b="1" dirty="0"/>
              <a:t>1 curatieve functie: </a:t>
            </a:r>
            <a:r>
              <a:rPr lang="nl-NL" dirty="0"/>
              <a:t>genezen</a:t>
            </a:r>
          </a:p>
          <a:p>
            <a:r>
              <a:rPr lang="nl-NL" b="1" dirty="0"/>
              <a:t>2 substitutiefunctie: </a:t>
            </a:r>
            <a:r>
              <a:rPr lang="nl-NL" dirty="0"/>
              <a:t>vervangen van een stof die het lichaam te weinig aanmaakt</a:t>
            </a:r>
          </a:p>
          <a:p>
            <a:r>
              <a:rPr lang="nl-NL" b="1" dirty="0"/>
              <a:t>3 oreventieve functie: </a:t>
            </a:r>
            <a:r>
              <a:rPr lang="nl-NL" dirty="0"/>
              <a:t>voorkomen van een ziekte</a:t>
            </a:r>
          </a:p>
          <a:p>
            <a:r>
              <a:rPr lang="nl-NL" b="1" dirty="0"/>
              <a:t>4 symptoombestrijding: </a:t>
            </a:r>
            <a:r>
              <a:rPr lang="nl-NL" dirty="0"/>
              <a:t>ziekte bestrijden</a:t>
            </a:r>
          </a:p>
          <a:p>
            <a:r>
              <a:rPr lang="nl-NL" b="1" dirty="0"/>
              <a:t>5 diagnostische functie: </a:t>
            </a:r>
            <a:r>
              <a:rPr lang="nl-NL" dirty="0"/>
              <a:t>middelen voor het stellen van een diagnose bv contrastvloeistof voor een scan</a:t>
            </a:r>
          </a:p>
          <a:p>
            <a:endParaRPr lang="nl-NL" dirty="0"/>
          </a:p>
        </p:txBody>
      </p:sp>
    </p:spTree>
    <p:extLst>
      <p:ext uri="{BB962C8B-B14F-4D97-AF65-F5344CB8AC3E}">
        <p14:creationId xmlns:p14="http://schemas.microsoft.com/office/powerpoint/2010/main" val="26714817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2BE61E1-B6E1-4917-9F7E-5C042EFB8560}"/>
              </a:ext>
            </a:extLst>
          </p:cNvPr>
          <p:cNvSpPr>
            <a:spLocks noGrp="1"/>
          </p:cNvSpPr>
          <p:nvPr>
            <p:ph type="title"/>
          </p:nvPr>
        </p:nvSpPr>
        <p:spPr/>
        <p:txBody>
          <a:bodyPr/>
          <a:lstStyle/>
          <a:p>
            <a:r>
              <a:rPr lang="nl-NL" dirty="0"/>
              <a:t>Vandaag</a:t>
            </a:r>
          </a:p>
        </p:txBody>
      </p:sp>
      <p:sp>
        <p:nvSpPr>
          <p:cNvPr id="3" name="Tijdelijke aanduiding voor inhoud 2">
            <a:extLst>
              <a:ext uri="{FF2B5EF4-FFF2-40B4-BE49-F238E27FC236}">
                <a16:creationId xmlns:a16="http://schemas.microsoft.com/office/drawing/2014/main" id="{1B9DDA4E-7747-401B-B464-14C181DC3D2C}"/>
              </a:ext>
            </a:extLst>
          </p:cNvPr>
          <p:cNvSpPr>
            <a:spLocks noGrp="1"/>
          </p:cNvSpPr>
          <p:nvPr>
            <p:ph idx="1"/>
          </p:nvPr>
        </p:nvSpPr>
        <p:spPr/>
        <p:txBody>
          <a:bodyPr/>
          <a:lstStyle/>
          <a:p>
            <a:r>
              <a:rPr lang="nl-NL" b="1" dirty="0"/>
              <a:t>11.3 van indicatie tot aflevering</a:t>
            </a:r>
          </a:p>
          <a:p>
            <a:r>
              <a:rPr lang="nl-NL" b="1" dirty="0"/>
              <a:t>11.4 controle en veiligheid</a:t>
            </a:r>
          </a:p>
          <a:p>
            <a:endParaRPr lang="nl-NL" dirty="0"/>
          </a:p>
          <a:p>
            <a:r>
              <a:rPr lang="nl-NL" dirty="0"/>
              <a:t>Doelen:</a:t>
            </a:r>
          </a:p>
          <a:p>
            <a:pPr>
              <a:buFontTx/>
              <a:buChar char="-"/>
            </a:pPr>
            <a:r>
              <a:rPr lang="nl-NL" dirty="0"/>
              <a:t>Na deze les kan je in eigen woorden uitleggen hoe het medicatieproces van indicatie tot aflevering verloopt</a:t>
            </a:r>
          </a:p>
          <a:p>
            <a:pPr>
              <a:buFontTx/>
              <a:buChar char="-"/>
            </a:pPr>
            <a:r>
              <a:rPr lang="nl-NL" dirty="0"/>
              <a:t>Na deze weet je waar je als begeleider op moet letten bij de controle en veiligheid van medicatie bij cliënten </a:t>
            </a:r>
          </a:p>
          <a:p>
            <a:endParaRPr lang="nl-NL" dirty="0"/>
          </a:p>
        </p:txBody>
      </p:sp>
    </p:spTree>
    <p:extLst>
      <p:ext uri="{BB962C8B-B14F-4D97-AF65-F5344CB8AC3E}">
        <p14:creationId xmlns:p14="http://schemas.microsoft.com/office/powerpoint/2010/main" val="22725441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598BB44-6330-48D8-A7F0-AF9A98F87BF9}"/>
              </a:ext>
            </a:extLst>
          </p:cNvPr>
          <p:cNvSpPr>
            <a:spLocks noGrp="1"/>
          </p:cNvSpPr>
          <p:nvPr>
            <p:ph type="title"/>
          </p:nvPr>
        </p:nvSpPr>
        <p:spPr/>
        <p:txBody>
          <a:bodyPr/>
          <a:lstStyle/>
          <a:p>
            <a:r>
              <a:rPr lang="nl-NL" dirty="0"/>
              <a:t>Van indicatie tot aflevering</a:t>
            </a:r>
          </a:p>
        </p:txBody>
      </p:sp>
      <p:sp>
        <p:nvSpPr>
          <p:cNvPr id="3" name="Tijdelijke aanduiding voor inhoud 2">
            <a:extLst>
              <a:ext uri="{FF2B5EF4-FFF2-40B4-BE49-F238E27FC236}">
                <a16:creationId xmlns:a16="http://schemas.microsoft.com/office/drawing/2014/main" id="{844502E6-E466-4844-A8BD-5044D7E04A03}"/>
              </a:ext>
            </a:extLst>
          </p:cNvPr>
          <p:cNvSpPr>
            <a:spLocks noGrp="1"/>
          </p:cNvSpPr>
          <p:nvPr>
            <p:ph idx="1"/>
          </p:nvPr>
        </p:nvSpPr>
        <p:spPr/>
        <p:txBody>
          <a:bodyPr/>
          <a:lstStyle/>
          <a:p>
            <a:r>
              <a:rPr lang="nl-NL" dirty="0"/>
              <a:t>Als de arts besluit een medicijn voor te schrijven komt het volgende proces op gang:</a:t>
            </a:r>
          </a:p>
          <a:p>
            <a:endParaRPr lang="nl-NL" dirty="0"/>
          </a:p>
          <a:p>
            <a:r>
              <a:rPr lang="nl-NL" dirty="0"/>
              <a:t>- indicatie en contra-indicatie</a:t>
            </a:r>
          </a:p>
          <a:p>
            <a:r>
              <a:rPr lang="nl-NL" dirty="0"/>
              <a:t>- keuze van het medicijn en de dosering</a:t>
            </a:r>
          </a:p>
          <a:p>
            <a:r>
              <a:rPr lang="nl-NL" dirty="0"/>
              <a:t>- recept</a:t>
            </a:r>
          </a:p>
          <a:p>
            <a:r>
              <a:rPr lang="nl-NL" dirty="0"/>
              <a:t>- aflevering</a:t>
            </a:r>
          </a:p>
        </p:txBody>
      </p:sp>
    </p:spTree>
    <p:extLst>
      <p:ext uri="{BB962C8B-B14F-4D97-AF65-F5344CB8AC3E}">
        <p14:creationId xmlns:p14="http://schemas.microsoft.com/office/powerpoint/2010/main" val="37917575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754EC34-FC8A-42F2-8A35-661E16C5C428}"/>
              </a:ext>
            </a:extLst>
          </p:cNvPr>
          <p:cNvSpPr>
            <a:spLocks noGrp="1"/>
          </p:cNvSpPr>
          <p:nvPr>
            <p:ph type="title"/>
          </p:nvPr>
        </p:nvSpPr>
        <p:spPr/>
        <p:txBody>
          <a:bodyPr/>
          <a:lstStyle/>
          <a:p>
            <a:r>
              <a:rPr lang="nl-NL" dirty="0"/>
              <a:t>Indicatie en contra-indicatie </a:t>
            </a:r>
          </a:p>
        </p:txBody>
      </p:sp>
      <p:sp>
        <p:nvSpPr>
          <p:cNvPr id="3" name="Tijdelijke aanduiding voor inhoud 2">
            <a:extLst>
              <a:ext uri="{FF2B5EF4-FFF2-40B4-BE49-F238E27FC236}">
                <a16:creationId xmlns:a16="http://schemas.microsoft.com/office/drawing/2014/main" id="{38125266-D443-4DB5-9AA0-0640BF5CFA9C}"/>
              </a:ext>
            </a:extLst>
          </p:cNvPr>
          <p:cNvSpPr>
            <a:spLocks noGrp="1"/>
          </p:cNvSpPr>
          <p:nvPr>
            <p:ph idx="1"/>
          </p:nvPr>
        </p:nvSpPr>
        <p:spPr>
          <a:xfrm>
            <a:off x="2231136" y="2638044"/>
            <a:ext cx="7729728" cy="3514181"/>
          </a:xfrm>
        </p:spPr>
        <p:txBody>
          <a:bodyPr>
            <a:normAutofit/>
          </a:bodyPr>
          <a:lstStyle/>
          <a:p>
            <a:r>
              <a:rPr lang="nl-NL" b="1" dirty="0"/>
              <a:t>Indicatie = </a:t>
            </a:r>
            <a:r>
              <a:rPr lang="nl-NL" dirty="0"/>
              <a:t>de reden waarom een arts een medicijn voorschrijft</a:t>
            </a:r>
          </a:p>
          <a:p>
            <a:r>
              <a:rPr lang="nl-NL" b="1" dirty="0"/>
              <a:t>Contra-indicatie = </a:t>
            </a:r>
            <a:r>
              <a:rPr lang="nl-NL" dirty="0"/>
              <a:t>redenen waarom een arts </a:t>
            </a:r>
            <a:r>
              <a:rPr lang="nl-NL" u="sng" dirty="0"/>
              <a:t>juist niet </a:t>
            </a:r>
            <a:r>
              <a:rPr lang="nl-NL" dirty="0"/>
              <a:t>een medicijn voorschrijft </a:t>
            </a:r>
          </a:p>
          <a:p>
            <a:pPr marL="0" indent="0">
              <a:buNone/>
            </a:pPr>
            <a:endParaRPr lang="nl-NL" dirty="0"/>
          </a:p>
          <a:p>
            <a:pPr marL="0" indent="0">
              <a:buNone/>
            </a:pPr>
            <a:r>
              <a:rPr lang="nl-NL" dirty="0"/>
              <a:t>Voorbeelden: zwangerschap, overgevoeligheid voor een medicijn of ongewenste    combinatie van medicijnen. </a:t>
            </a:r>
          </a:p>
          <a:p>
            <a:pPr marL="0" indent="0">
              <a:buNone/>
            </a:pPr>
            <a:r>
              <a:rPr lang="nl-NL" dirty="0"/>
              <a:t>Een bestaande aandoening, voorbeeld: iemand met een maagaandoening krijgt geen medicatie die de maag extra belasten</a:t>
            </a:r>
          </a:p>
        </p:txBody>
      </p:sp>
    </p:spTree>
    <p:extLst>
      <p:ext uri="{BB962C8B-B14F-4D97-AF65-F5344CB8AC3E}">
        <p14:creationId xmlns:p14="http://schemas.microsoft.com/office/powerpoint/2010/main" val="4319542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C26AB82-7960-4F2E-9CD5-FFEEFE10885F}"/>
              </a:ext>
            </a:extLst>
          </p:cNvPr>
          <p:cNvSpPr>
            <a:spLocks noGrp="1"/>
          </p:cNvSpPr>
          <p:nvPr>
            <p:ph type="title"/>
          </p:nvPr>
        </p:nvSpPr>
        <p:spPr/>
        <p:txBody>
          <a:bodyPr/>
          <a:lstStyle/>
          <a:p>
            <a:r>
              <a:rPr lang="nl-NL" dirty="0"/>
              <a:t>Keuze van het medicijn en dosering</a:t>
            </a:r>
          </a:p>
        </p:txBody>
      </p:sp>
      <p:sp>
        <p:nvSpPr>
          <p:cNvPr id="3" name="Tijdelijke aanduiding voor inhoud 2">
            <a:extLst>
              <a:ext uri="{FF2B5EF4-FFF2-40B4-BE49-F238E27FC236}">
                <a16:creationId xmlns:a16="http://schemas.microsoft.com/office/drawing/2014/main" id="{23B377F5-4027-4BF1-B963-DC148FD194AC}"/>
              </a:ext>
            </a:extLst>
          </p:cNvPr>
          <p:cNvSpPr>
            <a:spLocks noGrp="1"/>
          </p:cNvSpPr>
          <p:nvPr>
            <p:ph idx="1"/>
          </p:nvPr>
        </p:nvSpPr>
        <p:spPr>
          <a:xfrm>
            <a:off x="2231136" y="2638044"/>
            <a:ext cx="7729728" cy="4117863"/>
          </a:xfrm>
        </p:spPr>
        <p:txBody>
          <a:bodyPr/>
          <a:lstStyle/>
          <a:p>
            <a:pPr marL="0" indent="0">
              <a:buNone/>
            </a:pPr>
            <a:r>
              <a:rPr lang="nl-NL" dirty="0"/>
              <a:t>Medicijn wordt gekozen op basis van de werkzame stof</a:t>
            </a:r>
          </a:p>
          <a:p>
            <a:pPr marL="0" indent="0">
              <a:buNone/>
            </a:pPr>
            <a:r>
              <a:rPr lang="nl-NL" dirty="0"/>
              <a:t>Arts bepaald de dosis, eerst standaarddosis </a:t>
            </a:r>
            <a:r>
              <a:rPr lang="nl-NL" dirty="0">
                <a:sym typeface="Wingdings" panose="05000000000000000000" pitchFamily="2" charset="2"/>
              </a:rPr>
              <a:t> daarna eventueel bijstellen</a:t>
            </a:r>
          </a:p>
          <a:p>
            <a:pPr marL="0" indent="0">
              <a:buNone/>
            </a:pPr>
            <a:endParaRPr lang="nl-NL" dirty="0">
              <a:sym typeface="Wingdings" panose="05000000000000000000" pitchFamily="2" charset="2"/>
            </a:endParaRPr>
          </a:p>
          <a:p>
            <a:pPr marL="0" indent="0">
              <a:buNone/>
            </a:pPr>
            <a:r>
              <a:rPr lang="nl-NL" b="1" dirty="0">
                <a:sym typeface="Wingdings" panose="05000000000000000000" pitchFamily="2" charset="2"/>
              </a:rPr>
              <a:t>Het recept</a:t>
            </a:r>
          </a:p>
          <a:p>
            <a:pPr marL="0" indent="0">
              <a:buNone/>
            </a:pPr>
            <a:r>
              <a:rPr lang="nl-NL" dirty="0">
                <a:sym typeface="Wingdings" panose="05000000000000000000" pitchFamily="2" charset="2"/>
              </a:rPr>
              <a:t>Via apotheek  apotheek controleert: clientgegevens, medicijn op sterkte en dosering, ongewenste combinaties, gebruik tijdens zwangerschap, medicatiehistorie, overgevoeligheid en dubbelmedicatie. </a:t>
            </a:r>
          </a:p>
          <a:p>
            <a:pPr marL="0" indent="0">
              <a:buNone/>
            </a:pPr>
            <a:endParaRPr lang="nl-NL" dirty="0">
              <a:sym typeface="Wingdings" panose="05000000000000000000" pitchFamily="2" charset="2"/>
            </a:endParaRPr>
          </a:p>
          <a:p>
            <a:pPr marL="0" indent="0">
              <a:buNone/>
            </a:pPr>
            <a:r>
              <a:rPr lang="nl-NL" b="1" dirty="0">
                <a:sym typeface="Wingdings" panose="05000000000000000000" pitchFamily="2" charset="2"/>
              </a:rPr>
              <a:t>Dubbelmedicatie: </a:t>
            </a:r>
            <a:r>
              <a:rPr lang="nl-NL" dirty="0">
                <a:sym typeface="Wingdings" panose="05000000000000000000" pitchFamily="2" charset="2"/>
              </a:rPr>
              <a:t>het gelijktijdig gebruik van meer medicijnen die dezelfde werkzame stoffen bevatten, bijvoorbeeld hetzelfde medicijn van een ander merk.</a:t>
            </a:r>
            <a:endParaRPr lang="nl-NL" b="1" dirty="0">
              <a:sym typeface="Wingdings" panose="05000000000000000000" pitchFamily="2" charset="2"/>
            </a:endParaRPr>
          </a:p>
          <a:p>
            <a:pPr marL="0" indent="0">
              <a:buNone/>
            </a:pPr>
            <a:endParaRPr lang="nl-NL" dirty="0">
              <a:sym typeface="Wingdings" panose="05000000000000000000" pitchFamily="2" charset="2"/>
            </a:endParaRPr>
          </a:p>
          <a:p>
            <a:pPr marL="0" indent="0">
              <a:buNone/>
            </a:pPr>
            <a:endParaRPr lang="nl-NL" dirty="0"/>
          </a:p>
        </p:txBody>
      </p:sp>
    </p:spTree>
    <p:extLst>
      <p:ext uri="{BB962C8B-B14F-4D97-AF65-F5344CB8AC3E}">
        <p14:creationId xmlns:p14="http://schemas.microsoft.com/office/powerpoint/2010/main" val="22436123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C9779AD-63D6-4488-B8BA-33A0518C2288}"/>
              </a:ext>
            </a:extLst>
          </p:cNvPr>
          <p:cNvSpPr>
            <a:spLocks noGrp="1"/>
          </p:cNvSpPr>
          <p:nvPr>
            <p:ph type="title"/>
          </p:nvPr>
        </p:nvSpPr>
        <p:spPr/>
        <p:txBody>
          <a:bodyPr/>
          <a:lstStyle/>
          <a:p>
            <a:r>
              <a:rPr lang="nl-NL" dirty="0"/>
              <a:t>Controle</a:t>
            </a:r>
          </a:p>
        </p:txBody>
      </p:sp>
      <p:sp>
        <p:nvSpPr>
          <p:cNvPr id="3" name="Tijdelijke aanduiding voor inhoud 2">
            <a:extLst>
              <a:ext uri="{FF2B5EF4-FFF2-40B4-BE49-F238E27FC236}">
                <a16:creationId xmlns:a16="http://schemas.microsoft.com/office/drawing/2014/main" id="{9DE945A9-4D1F-4E81-BD49-AABF483A3A33}"/>
              </a:ext>
            </a:extLst>
          </p:cNvPr>
          <p:cNvSpPr>
            <a:spLocks noGrp="1"/>
          </p:cNvSpPr>
          <p:nvPr>
            <p:ph idx="1"/>
          </p:nvPr>
        </p:nvSpPr>
        <p:spPr>
          <a:xfrm>
            <a:off x="1342008" y="2558145"/>
            <a:ext cx="9507984" cy="3691735"/>
          </a:xfrm>
        </p:spPr>
        <p:txBody>
          <a:bodyPr>
            <a:normAutofit/>
          </a:bodyPr>
          <a:lstStyle/>
          <a:p>
            <a:r>
              <a:rPr lang="nl-NL" dirty="0"/>
              <a:t>Ook wordt er gecontroleerd op etiketten. Naam, dosering, waarschuwingen ect. </a:t>
            </a:r>
          </a:p>
          <a:p>
            <a:endParaRPr lang="nl-NL" dirty="0"/>
          </a:p>
          <a:p>
            <a:r>
              <a:rPr lang="nl-NL" b="1" dirty="0"/>
              <a:t>Stickers: </a:t>
            </a:r>
            <a:r>
              <a:rPr lang="nl-NL" dirty="0"/>
              <a:t>naast het standaard etiket kan de apotheek nog allerlei stickers toevoegen. Bijvoorbeeld:</a:t>
            </a:r>
          </a:p>
          <a:p>
            <a:pPr>
              <a:buFontTx/>
              <a:buChar char="-"/>
            </a:pPr>
            <a:r>
              <a:rPr lang="nl-NL" dirty="0"/>
              <a:t>Niet om in te nemen</a:t>
            </a:r>
          </a:p>
          <a:p>
            <a:pPr>
              <a:buFontTx/>
              <a:buChar char="-"/>
            </a:pPr>
            <a:r>
              <a:rPr lang="nl-NL" dirty="0"/>
              <a:t>Inhalatie door neus en mond</a:t>
            </a:r>
          </a:p>
          <a:p>
            <a:pPr>
              <a:buFontTx/>
              <a:buChar char="-"/>
            </a:pPr>
            <a:r>
              <a:rPr lang="nl-NL" dirty="0"/>
              <a:t>Goed schudden voor gebruik</a:t>
            </a:r>
          </a:p>
          <a:p>
            <a:pPr>
              <a:buFontTx/>
              <a:buChar char="-"/>
            </a:pPr>
            <a:r>
              <a:rPr lang="nl-NL" dirty="0"/>
              <a:t>Pictogrammen voor laaggeletterden en migranten die de Nederlandse taal niet goed beheersen</a:t>
            </a:r>
          </a:p>
          <a:p>
            <a:pPr marL="0" indent="0">
              <a:buNone/>
            </a:pPr>
            <a:endParaRPr lang="nl-NL" dirty="0"/>
          </a:p>
        </p:txBody>
      </p:sp>
    </p:spTree>
    <p:extLst>
      <p:ext uri="{BB962C8B-B14F-4D97-AF65-F5344CB8AC3E}">
        <p14:creationId xmlns:p14="http://schemas.microsoft.com/office/powerpoint/2010/main" val="33000488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088306B-A2D1-4684-A78C-351B60C9505F}"/>
              </a:ext>
            </a:extLst>
          </p:cNvPr>
          <p:cNvSpPr>
            <a:spLocks noGrp="1"/>
          </p:cNvSpPr>
          <p:nvPr>
            <p:ph type="title"/>
          </p:nvPr>
        </p:nvSpPr>
        <p:spPr/>
        <p:txBody>
          <a:bodyPr/>
          <a:lstStyle/>
          <a:p>
            <a:r>
              <a:rPr lang="nl-NL" dirty="0"/>
              <a:t>Controle en veiligheid</a:t>
            </a:r>
          </a:p>
        </p:txBody>
      </p:sp>
      <p:sp>
        <p:nvSpPr>
          <p:cNvPr id="3" name="Tijdelijke aanduiding voor inhoud 2">
            <a:extLst>
              <a:ext uri="{FF2B5EF4-FFF2-40B4-BE49-F238E27FC236}">
                <a16:creationId xmlns:a16="http://schemas.microsoft.com/office/drawing/2014/main" id="{F94C67A0-D63F-48ED-9EDA-18B64952B753}"/>
              </a:ext>
            </a:extLst>
          </p:cNvPr>
          <p:cNvSpPr>
            <a:spLocks noGrp="1"/>
          </p:cNvSpPr>
          <p:nvPr>
            <p:ph idx="1"/>
          </p:nvPr>
        </p:nvSpPr>
        <p:spPr/>
        <p:txBody>
          <a:bodyPr>
            <a:normAutofit lnSpcReduction="10000"/>
          </a:bodyPr>
          <a:lstStyle/>
          <a:p>
            <a:pPr marL="0" indent="0">
              <a:buNone/>
            </a:pPr>
            <a:endParaRPr lang="nl-NL" dirty="0"/>
          </a:p>
          <a:p>
            <a:pPr>
              <a:buFontTx/>
              <a:buChar char="-"/>
            </a:pPr>
            <a:r>
              <a:rPr lang="nl-NL" dirty="0"/>
              <a:t>Volg in instellingen de medicijnprocedures en controles nauwkeurig</a:t>
            </a:r>
          </a:p>
          <a:p>
            <a:pPr>
              <a:buFontTx/>
              <a:buChar char="-"/>
            </a:pPr>
            <a:r>
              <a:rPr lang="nl-NL" dirty="0"/>
              <a:t>Meld incidenten</a:t>
            </a:r>
          </a:p>
          <a:p>
            <a:pPr>
              <a:buFontTx/>
              <a:buChar char="-"/>
            </a:pPr>
            <a:r>
              <a:rPr lang="nl-NL" dirty="0"/>
              <a:t>Leer cliënten die zelfstandig wonen hoe ze zelf hun medicijnen kunnen beheren</a:t>
            </a:r>
          </a:p>
          <a:p>
            <a:pPr>
              <a:buFontTx/>
              <a:buChar char="-"/>
            </a:pPr>
            <a:r>
              <a:rPr lang="nl-NL" dirty="0"/>
              <a:t>Ondersteun cliënten die het niet goed kunnen (pictogrammen, medicijnwekkers of duidelijke schema’s) </a:t>
            </a:r>
          </a:p>
          <a:p>
            <a:pPr marL="0" indent="0">
              <a:buNone/>
            </a:pPr>
            <a:r>
              <a:rPr lang="nl-NL" dirty="0"/>
              <a:t>Je kunt ook belafspraken maken. Bijvoorbeeld de eerste twee week bel ik je op dat tijdstip, daarna kijken we hoe je het zelf oppakt. </a:t>
            </a:r>
          </a:p>
        </p:txBody>
      </p:sp>
    </p:spTree>
    <p:extLst>
      <p:ext uri="{BB962C8B-B14F-4D97-AF65-F5344CB8AC3E}">
        <p14:creationId xmlns:p14="http://schemas.microsoft.com/office/powerpoint/2010/main" val="2618118636"/>
      </p:ext>
    </p:extLst>
  </p:cSld>
  <p:clrMapOvr>
    <a:masterClrMapping/>
  </p:clrMapOvr>
</p:sld>
</file>

<file path=ppt/theme/theme1.xml><?xml version="1.0" encoding="utf-8"?>
<a:theme xmlns:a="http://schemas.openxmlformats.org/drawingml/2006/main" name="Pakket">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TM10001115[[fn=Pakket]]</Template>
  <TotalTime>175</TotalTime>
  <Words>578</Words>
  <Application>Microsoft Office PowerPoint</Application>
  <PresentationFormat>Breedbeeld</PresentationFormat>
  <Paragraphs>80</Paragraphs>
  <Slides>11</Slides>
  <Notes>0</Notes>
  <HiddenSlides>0</HiddenSlides>
  <MMClips>0</MMClips>
  <ScaleCrop>false</ScaleCrop>
  <HeadingPairs>
    <vt:vector size="6" baseType="variant">
      <vt:variant>
        <vt:lpstr>Gebruikte lettertypen</vt:lpstr>
      </vt:variant>
      <vt:variant>
        <vt:i4>2</vt:i4>
      </vt:variant>
      <vt:variant>
        <vt:lpstr>Thema</vt:lpstr>
      </vt:variant>
      <vt:variant>
        <vt:i4>1</vt:i4>
      </vt:variant>
      <vt:variant>
        <vt:lpstr>Diatitels</vt:lpstr>
      </vt:variant>
      <vt:variant>
        <vt:i4>11</vt:i4>
      </vt:variant>
    </vt:vector>
  </HeadingPairs>
  <TitlesOfParts>
    <vt:vector size="14" baseType="lpstr">
      <vt:lpstr>Arial</vt:lpstr>
      <vt:lpstr>Gill Sans MT</vt:lpstr>
      <vt:lpstr>Pakket</vt:lpstr>
      <vt:lpstr>Beperkingen en stoornissen </vt:lpstr>
      <vt:lpstr>Terugblik vorige week</vt:lpstr>
      <vt:lpstr>Indeling naar functie</vt:lpstr>
      <vt:lpstr>Vandaag</vt:lpstr>
      <vt:lpstr>Van indicatie tot aflevering</vt:lpstr>
      <vt:lpstr>Indicatie en contra-indicatie </vt:lpstr>
      <vt:lpstr>Keuze van het medicijn en dosering</vt:lpstr>
      <vt:lpstr>Controle</vt:lpstr>
      <vt:lpstr>Controle en veiligheid</vt:lpstr>
      <vt:lpstr>Opdracht </vt:lpstr>
      <vt:lpstr>Volgende week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Beperkingen en stoornissen</dc:title>
  <dc:creator>Dana Wolters</dc:creator>
  <cp:lastModifiedBy>Dana Wolters</cp:lastModifiedBy>
  <cp:revision>9</cp:revision>
  <dcterms:created xsi:type="dcterms:W3CDTF">2019-12-05T08:30:52Z</dcterms:created>
  <dcterms:modified xsi:type="dcterms:W3CDTF">2019-12-07T08:52:34Z</dcterms:modified>
</cp:coreProperties>
</file>